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758" r:id="rId2"/>
    <p:sldId id="813" r:id="rId3"/>
    <p:sldId id="812" r:id="rId4"/>
    <p:sldId id="801" r:id="rId5"/>
    <p:sldId id="806" r:id="rId6"/>
    <p:sldId id="814" r:id="rId7"/>
    <p:sldId id="815" r:id="rId8"/>
    <p:sldId id="816" r:id="rId9"/>
    <p:sldId id="817" r:id="rId10"/>
  </p:sldIdLst>
  <p:sldSz cx="9144000" cy="5715000" type="screen16x10"/>
  <p:notesSz cx="6724650" cy="9866313"/>
  <p:defaultTextStyle>
    <a:defPPr>
      <a:defRPr lang="en-AU"/>
    </a:defPPr>
    <a:lvl1pPr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1pPr>
    <a:lvl2pPr marL="4572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2pPr>
    <a:lvl3pPr marL="9144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3pPr>
    <a:lvl4pPr marL="13716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4pPr>
    <a:lvl5pPr marL="18288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5pPr>
    <a:lvl6pPr marL="2286000" algn="l" defTabSz="457200" rtl="0" eaLnBrk="1" latinLnBrk="0" hangingPunct="1">
      <a:defRPr kern="1200">
        <a:solidFill>
          <a:schemeClr val="tx1"/>
        </a:solidFill>
        <a:latin typeface="Arial" pitchFamily="-102" charset="0"/>
        <a:ea typeface="Arial" pitchFamily="-102" charset="0"/>
        <a:cs typeface="Arial" pitchFamily="-102" charset="0"/>
      </a:defRPr>
    </a:lvl6pPr>
    <a:lvl7pPr marL="2743200" algn="l" defTabSz="457200" rtl="0" eaLnBrk="1" latinLnBrk="0" hangingPunct="1">
      <a:defRPr kern="1200">
        <a:solidFill>
          <a:schemeClr val="tx1"/>
        </a:solidFill>
        <a:latin typeface="Arial" pitchFamily="-102" charset="0"/>
        <a:ea typeface="Arial" pitchFamily="-102" charset="0"/>
        <a:cs typeface="Arial" pitchFamily="-102" charset="0"/>
      </a:defRPr>
    </a:lvl7pPr>
    <a:lvl8pPr marL="3200400" algn="l" defTabSz="457200" rtl="0" eaLnBrk="1" latinLnBrk="0" hangingPunct="1">
      <a:defRPr kern="1200">
        <a:solidFill>
          <a:schemeClr val="tx1"/>
        </a:solidFill>
        <a:latin typeface="Arial" pitchFamily="-102" charset="0"/>
        <a:ea typeface="Arial" pitchFamily="-102" charset="0"/>
        <a:cs typeface="Arial" pitchFamily="-102" charset="0"/>
      </a:defRPr>
    </a:lvl8pPr>
    <a:lvl9pPr marL="3657600" algn="l" defTabSz="457200" rtl="0" eaLnBrk="1" latinLnBrk="0" hangingPunct="1">
      <a:defRPr kern="1200">
        <a:solidFill>
          <a:schemeClr val="tx1"/>
        </a:solidFill>
        <a:latin typeface="Arial" pitchFamily="-102" charset="0"/>
        <a:ea typeface="Arial" pitchFamily="-102" charset="0"/>
        <a:cs typeface="Arial" pitchFamily="-102" charset="0"/>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78E1B4"/>
    <a:srgbClr val="FFFF66"/>
    <a:srgbClr val="FF96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94" autoAdjust="0"/>
    <p:restoredTop sz="82034" autoAdjust="0"/>
  </p:normalViewPr>
  <p:slideViewPr>
    <p:cSldViewPr>
      <p:cViewPr>
        <p:scale>
          <a:sx n="170" d="100"/>
          <a:sy n="170" d="100"/>
        </p:scale>
        <p:origin x="336" y="144"/>
      </p:cViewPr>
      <p:guideLst>
        <p:guide orient="horz" pos="180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08413" y="0"/>
            <a:ext cx="2914650" cy="493713"/>
          </a:xfrm>
          <a:prstGeom prst="rect">
            <a:avLst/>
          </a:prstGeom>
        </p:spPr>
        <p:txBody>
          <a:bodyPr vert="horz" lIns="91440" tIns="45720" rIns="91440" bIns="45720" rtlCol="0"/>
          <a:lstStyle>
            <a:lvl1pPr algn="r">
              <a:defRPr sz="1200"/>
            </a:lvl1pPr>
          </a:lstStyle>
          <a:p>
            <a:fld id="{7EDE2877-BD95-1343-A552-BA2868463D4E}" type="datetimeFigureOut">
              <a:rPr lang="en-US" smtClean="0"/>
              <a:pPr/>
              <a:t>8/2/19</a:t>
            </a:fld>
            <a:endParaRPr lang="en-US" dirty="0"/>
          </a:p>
        </p:txBody>
      </p:sp>
      <p:sp>
        <p:nvSpPr>
          <p:cNvPr id="4" name="Slide Image Placeholder 3"/>
          <p:cNvSpPr>
            <a:spLocks noGrp="1" noRot="1" noChangeAspect="1"/>
          </p:cNvSpPr>
          <p:nvPr>
            <p:ph type="sldImg" idx="2"/>
          </p:nvPr>
        </p:nvSpPr>
        <p:spPr>
          <a:xfrm>
            <a:off x="403225" y="739775"/>
            <a:ext cx="5918200" cy="370046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3100" y="4686300"/>
            <a:ext cx="5378450" cy="44402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013"/>
            <a:ext cx="2914650" cy="49371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08413" y="9371013"/>
            <a:ext cx="2914650" cy="493712"/>
          </a:xfrm>
          <a:prstGeom prst="rect">
            <a:avLst/>
          </a:prstGeom>
        </p:spPr>
        <p:txBody>
          <a:bodyPr vert="horz" lIns="91440" tIns="45720" rIns="91440" bIns="45720" rtlCol="0" anchor="b"/>
          <a:lstStyle>
            <a:lvl1pPr algn="r">
              <a:defRPr sz="1200"/>
            </a:lvl1pPr>
          </a:lstStyle>
          <a:p>
            <a:fld id="{3F6008AE-3493-5D48-A245-434CAFCA04E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1</a:t>
            </a:fld>
            <a:endParaRPr lang="en-US" dirty="0"/>
          </a:p>
        </p:txBody>
      </p:sp>
    </p:spTree>
    <p:extLst>
      <p:ext uri="{BB962C8B-B14F-4D97-AF65-F5344CB8AC3E}">
        <p14:creationId xmlns:p14="http://schemas.microsoft.com/office/powerpoint/2010/main" val="9662260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2</a:t>
            </a:fld>
            <a:endParaRPr lang="en-US" dirty="0"/>
          </a:p>
        </p:txBody>
      </p:sp>
    </p:spTree>
    <p:extLst>
      <p:ext uri="{BB962C8B-B14F-4D97-AF65-F5344CB8AC3E}">
        <p14:creationId xmlns:p14="http://schemas.microsoft.com/office/powerpoint/2010/main" val="35192362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3</a:t>
            </a:fld>
            <a:endParaRPr lang="en-US" dirty="0"/>
          </a:p>
        </p:txBody>
      </p:sp>
    </p:spTree>
    <p:extLst>
      <p:ext uri="{BB962C8B-B14F-4D97-AF65-F5344CB8AC3E}">
        <p14:creationId xmlns:p14="http://schemas.microsoft.com/office/powerpoint/2010/main" val="2437510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4</a:t>
            </a:fld>
            <a:endParaRPr lang="en-US" dirty="0"/>
          </a:p>
        </p:txBody>
      </p:sp>
    </p:spTree>
    <p:extLst>
      <p:ext uri="{BB962C8B-B14F-4D97-AF65-F5344CB8AC3E}">
        <p14:creationId xmlns:p14="http://schemas.microsoft.com/office/powerpoint/2010/main" val="3669623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5</a:t>
            </a:fld>
            <a:endParaRPr lang="en-US" dirty="0"/>
          </a:p>
        </p:txBody>
      </p:sp>
    </p:spTree>
    <p:extLst>
      <p:ext uri="{BB962C8B-B14F-4D97-AF65-F5344CB8AC3E}">
        <p14:creationId xmlns:p14="http://schemas.microsoft.com/office/powerpoint/2010/main" val="17451815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6</a:t>
            </a:fld>
            <a:endParaRPr lang="en-US" dirty="0"/>
          </a:p>
        </p:txBody>
      </p:sp>
    </p:spTree>
    <p:extLst>
      <p:ext uri="{BB962C8B-B14F-4D97-AF65-F5344CB8AC3E}">
        <p14:creationId xmlns:p14="http://schemas.microsoft.com/office/powerpoint/2010/main" val="18910100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7</a:t>
            </a:fld>
            <a:endParaRPr lang="en-US" dirty="0"/>
          </a:p>
        </p:txBody>
      </p:sp>
    </p:spTree>
    <p:extLst>
      <p:ext uri="{BB962C8B-B14F-4D97-AF65-F5344CB8AC3E}">
        <p14:creationId xmlns:p14="http://schemas.microsoft.com/office/powerpoint/2010/main" val="1798758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8</a:t>
            </a:fld>
            <a:endParaRPr lang="en-US" dirty="0"/>
          </a:p>
        </p:txBody>
      </p:sp>
    </p:spTree>
    <p:extLst>
      <p:ext uri="{BB962C8B-B14F-4D97-AF65-F5344CB8AC3E}">
        <p14:creationId xmlns:p14="http://schemas.microsoft.com/office/powerpoint/2010/main" val="1673894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9</a:t>
            </a:fld>
            <a:endParaRPr lang="en-US" dirty="0"/>
          </a:p>
        </p:txBody>
      </p:sp>
    </p:spTree>
    <p:extLst>
      <p:ext uri="{BB962C8B-B14F-4D97-AF65-F5344CB8AC3E}">
        <p14:creationId xmlns:p14="http://schemas.microsoft.com/office/powerpoint/2010/main" val="2853962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4A6EF6CD-5A05-AD49-B453-FBC4F6F6C8B0}" type="slidenum">
              <a:rPr lang="en-AU"/>
              <a:pPr>
                <a:defRPr/>
              </a:pPr>
              <a:t>‹#›</a:t>
            </a:fld>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AD686B7-1218-2B4E-BF52-FE29B0DD9F24}" type="slidenum">
              <a:rPr lang="en-AU"/>
              <a:pPr>
                <a:defRPr/>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0908E64-6402-D945-8D5A-2A600D887B38}" type="slidenum">
              <a:rPr lang="en-AU"/>
              <a:pPr>
                <a:defRPr/>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EF7596F-CC43-3D4E-BDDF-B35BA1640C15}" type="slidenum">
              <a:rPr lang="en-AU"/>
              <a:pPr>
                <a:defRPr/>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2ED6E1C-AFDE-7C44-81F1-DA6F2762B460}" type="slidenum">
              <a:rPr lang="en-AU"/>
              <a:pPr>
                <a:defRPr/>
              </a:pPr>
              <a:t>‹#›</a:t>
            </a:fld>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CE9C4E8D-7F34-0E4E-B530-8998D6EAF250}" type="slidenum">
              <a:rPr lang="en-AU"/>
              <a:pPr>
                <a:defRPr/>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AU"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9" name="Rectangle 6"/>
          <p:cNvSpPr>
            <a:spLocks noGrp="1" noChangeArrowheads="1"/>
          </p:cNvSpPr>
          <p:nvPr>
            <p:ph type="sldNum" sz="quarter" idx="12"/>
          </p:nvPr>
        </p:nvSpPr>
        <p:spPr>
          <a:ln/>
        </p:spPr>
        <p:txBody>
          <a:bodyPr/>
          <a:lstStyle>
            <a:lvl1pPr>
              <a:defRPr/>
            </a:lvl1pPr>
          </a:lstStyle>
          <a:p>
            <a:pPr>
              <a:defRPr/>
            </a:pPr>
            <a:fld id="{99D13D45-15DE-0B4F-AE48-A428CF08051C}" type="slidenum">
              <a:rPr lang="en-AU"/>
              <a:pPr>
                <a:defRPr/>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AU"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5" name="Rectangle 6"/>
          <p:cNvSpPr>
            <a:spLocks noGrp="1" noChangeArrowheads="1"/>
          </p:cNvSpPr>
          <p:nvPr>
            <p:ph type="sldNum" sz="quarter" idx="12"/>
          </p:nvPr>
        </p:nvSpPr>
        <p:spPr>
          <a:ln/>
        </p:spPr>
        <p:txBody>
          <a:bodyPr/>
          <a:lstStyle>
            <a:lvl1pPr>
              <a:defRPr/>
            </a:lvl1pPr>
          </a:lstStyle>
          <a:p>
            <a:pPr>
              <a:defRPr/>
            </a:pPr>
            <a:fld id="{0D05FB2D-7AD0-0C46-9D56-1F21D58EE3A4}" type="slidenum">
              <a:rPr lang="en-AU"/>
              <a:pPr>
                <a:defRPr/>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4" name="Rectangle 6"/>
          <p:cNvSpPr>
            <a:spLocks noGrp="1" noChangeArrowheads="1"/>
          </p:cNvSpPr>
          <p:nvPr>
            <p:ph type="sldNum" sz="quarter" idx="12"/>
          </p:nvPr>
        </p:nvSpPr>
        <p:spPr>
          <a:ln/>
        </p:spPr>
        <p:txBody>
          <a:bodyPr/>
          <a:lstStyle>
            <a:lvl1pPr>
              <a:defRPr/>
            </a:lvl1pPr>
          </a:lstStyle>
          <a:p>
            <a:pPr>
              <a:defRPr/>
            </a:pPr>
            <a:fld id="{3CE1F094-7F9F-E94D-A8E9-4611D1C305D6}" type="slidenum">
              <a:rPr lang="en-AU"/>
              <a:pPr>
                <a:defRPr/>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BD7EC3E1-6F08-2D4D-81E1-165613FF145F}" type="slidenum">
              <a:rPr lang="en-AU"/>
              <a:pPr>
                <a:defRPr/>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D200F1C7-C8AA-6447-B063-AB7C7FA3A957}" type="slidenum">
              <a:rPr lang="en-AU"/>
              <a:pPr>
                <a:defRPr/>
              </a:pPr>
              <a:t>‹#›</a:t>
            </a:fld>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28600"/>
            <a:ext cx="8229600" cy="952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1027" name="Rectangle 3"/>
          <p:cNvSpPr>
            <a:spLocks noGrp="1" noChangeArrowheads="1"/>
          </p:cNvSpPr>
          <p:nvPr>
            <p:ph type="body" idx="1"/>
          </p:nvPr>
        </p:nvSpPr>
        <p:spPr bwMode="auto">
          <a:xfrm>
            <a:off x="457200" y="1333500"/>
            <a:ext cx="8229600" cy="3771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457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2" charset="0"/>
                <a:ea typeface="Arial" pitchFamily="-102" charset="0"/>
                <a:cs typeface="Arial" pitchFamily="-102" charset="0"/>
              </a:defRPr>
            </a:lvl1pPr>
          </a:lstStyle>
          <a:p>
            <a:pPr>
              <a:defRPr/>
            </a:pPr>
            <a:endParaRPr lang="en-AU" dirty="0"/>
          </a:p>
        </p:txBody>
      </p:sp>
      <p:sp>
        <p:nvSpPr>
          <p:cNvPr id="1029" name="Rectangle 5"/>
          <p:cNvSpPr>
            <a:spLocks noGrp="1" noChangeArrowheads="1"/>
          </p:cNvSpPr>
          <p:nvPr>
            <p:ph type="ftr" sz="quarter" idx="3"/>
          </p:nvPr>
        </p:nvSpPr>
        <p:spPr bwMode="auto">
          <a:xfrm>
            <a:off x="3124200" y="5203825"/>
            <a:ext cx="2895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2" charset="0"/>
                <a:ea typeface="Arial" pitchFamily="-102" charset="0"/>
                <a:cs typeface="Arial" pitchFamily="-102" charset="0"/>
              </a:defRPr>
            </a:lvl1pPr>
          </a:lstStyle>
          <a:p>
            <a:pPr>
              <a:defRPr/>
            </a:pPr>
            <a:endParaRPr lang="en-AU" dirty="0"/>
          </a:p>
        </p:txBody>
      </p:sp>
      <p:sp>
        <p:nvSpPr>
          <p:cNvPr id="1030" name="Rectangle 6"/>
          <p:cNvSpPr>
            <a:spLocks noGrp="1" noChangeArrowheads="1"/>
          </p:cNvSpPr>
          <p:nvPr>
            <p:ph type="sldNum" sz="quarter" idx="4"/>
          </p:nvPr>
        </p:nvSpPr>
        <p:spPr bwMode="auto">
          <a:xfrm>
            <a:off x="6553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102" charset="0"/>
                <a:ea typeface="Arial" pitchFamily="-102" charset="0"/>
                <a:cs typeface="Arial" pitchFamily="-102" charset="0"/>
              </a:defRPr>
            </a:lvl1pPr>
          </a:lstStyle>
          <a:p>
            <a:pPr>
              <a:defRPr/>
            </a:pPr>
            <a:fld id="{E3E1DF86-46F4-9A4D-8002-DFA2F827E7C5}" type="slidenum">
              <a:rPr lang="en-AU"/>
              <a:pPr>
                <a:defRPr/>
              </a:pPr>
              <a:t>‹#›</a:t>
            </a:fld>
            <a:endParaRPr lang="en-AU"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2pPr>
      <a:lvl3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3pPr>
      <a:lvl4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4pPr>
      <a:lvl5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5pPr>
      <a:lvl6pPr marL="4572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6pPr>
      <a:lvl7pPr marL="9144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7pPr>
      <a:lvl8pPr marL="13716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8pPr>
      <a:lvl9pPr marL="18288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0" y="481236"/>
            <a:ext cx="9144000" cy="4099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lang="en-AU" sz="4400" kern="0" dirty="0">
                <a:solidFill>
                  <a:srgbClr val="FFFF00"/>
                </a:solidFill>
                <a:latin typeface="+mn-lt"/>
                <a:ea typeface="+mn-ea"/>
                <a:cs typeface="+mn-cs"/>
              </a:rPr>
              <a:t>Mark </a:t>
            </a:r>
            <a:r>
              <a:rPr lang="en-US" sz="4400" kern="0" dirty="0">
                <a:solidFill>
                  <a:srgbClr val="FFFF00"/>
                </a:solidFill>
                <a:latin typeface="+mn-lt"/>
                <a:ea typeface="+mn-ea"/>
                <a:cs typeface="+mn-cs"/>
              </a:rPr>
              <a:t>12:18-27</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p:txBody>
      </p:sp>
    </p:spTree>
    <p:extLst>
      <p:ext uri="{BB962C8B-B14F-4D97-AF65-F5344CB8AC3E}">
        <p14:creationId xmlns:p14="http://schemas.microsoft.com/office/powerpoint/2010/main" val="1058274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503301"/>
          </a:xfrm>
          <a:prstGeom prst="rect">
            <a:avLst/>
          </a:prstGeom>
          <a:noFill/>
          <a:ln w="9525">
            <a:noFill/>
            <a:miter lim="800000"/>
            <a:headEnd/>
            <a:tailEnd/>
          </a:ln>
        </p:spPr>
        <p:txBody>
          <a:bodyPr wrap="square">
            <a:prstTxWarp prst="textNoShape">
              <a:avLst/>
            </a:prstTxWarp>
            <a:spAutoFit/>
          </a:bodyPr>
          <a:lstStyle/>
          <a:p>
            <a:pPr>
              <a:lnSpc>
                <a:spcPct val="115000"/>
              </a:lnSpc>
              <a:spcAft>
                <a:spcPts val="0"/>
              </a:spcAft>
            </a:pPr>
            <a:r>
              <a:rPr lang="en-AU" sz="2800" b="1" baseline="30000" dirty="0">
                <a:solidFill>
                  <a:schemeClr val="bg1"/>
                </a:solidFill>
                <a:latin typeface="Times New Roman" panose="02020603050405020304" pitchFamily="18" charset="0"/>
                <a:ea typeface="Calibri" panose="020F0502020204030204" pitchFamily="34" charset="0"/>
              </a:rPr>
              <a:t>18 </a:t>
            </a:r>
            <a:r>
              <a:rPr lang="en-AU" sz="2800" dirty="0">
                <a:solidFill>
                  <a:schemeClr val="bg1"/>
                </a:solidFill>
                <a:latin typeface="Times New Roman" panose="02020603050405020304" pitchFamily="18" charset="0"/>
                <a:ea typeface="Calibri" panose="020F0502020204030204" pitchFamily="34" charset="0"/>
              </a:rPr>
              <a:t>And Sadducees came to him, who say that there is no resurrection.  And they asked him a question, saying, </a:t>
            </a:r>
            <a:r>
              <a:rPr lang="en-AU" sz="2800" b="1" baseline="30000" dirty="0">
                <a:solidFill>
                  <a:schemeClr val="bg1"/>
                </a:solidFill>
                <a:latin typeface="Times New Roman" panose="02020603050405020304" pitchFamily="18" charset="0"/>
                <a:ea typeface="Calibri" panose="020F0502020204030204" pitchFamily="34" charset="0"/>
              </a:rPr>
              <a:t>19 </a:t>
            </a:r>
            <a:r>
              <a:rPr lang="en-AU" sz="2800" dirty="0">
                <a:solidFill>
                  <a:schemeClr val="bg1"/>
                </a:solidFill>
                <a:latin typeface="Times New Roman" panose="02020603050405020304" pitchFamily="18" charset="0"/>
                <a:ea typeface="Calibri" panose="020F0502020204030204" pitchFamily="34" charset="0"/>
              </a:rPr>
              <a:t>“Teacher, Moses wrote for us that if a man’s brother dies and leaves a wife, but leaves no child, the man must take the widow and raise up offspring for his brother.  </a:t>
            </a:r>
            <a:r>
              <a:rPr lang="en-AU" sz="2800" b="1" baseline="30000" dirty="0">
                <a:solidFill>
                  <a:schemeClr val="bg1"/>
                </a:solidFill>
                <a:latin typeface="Times New Roman" panose="02020603050405020304" pitchFamily="18" charset="0"/>
                <a:ea typeface="Calibri" panose="020F0502020204030204" pitchFamily="34" charset="0"/>
              </a:rPr>
              <a:t>20 </a:t>
            </a:r>
            <a:r>
              <a:rPr lang="en-AU" sz="2800" dirty="0">
                <a:solidFill>
                  <a:schemeClr val="bg1"/>
                </a:solidFill>
                <a:latin typeface="Times New Roman" panose="02020603050405020304" pitchFamily="18" charset="0"/>
                <a:ea typeface="Calibri" panose="020F0502020204030204" pitchFamily="34" charset="0"/>
              </a:rPr>
              <a:t>There were seven brothers;  the first took a wife, and when he died left no offspring.  </a:t>
            </a:r>
            <a:r>
              <a:rPr lang="en-AU" sz="2800" b="1" baseline="30000" dirty="0">
                <a:solidFill>
                  <a:schemeClr val="bg1"/>
                </a:solidFill>
                <a:latin typeface="Times New Roman" panose="02020603050405020304" pitchFamily="18" charset="0"/>
                <a:ea typeface="Calibri" panose="020F0502020204030204" pitchFamily="34" charset="0"/>
              </a:rPr>
              <a:t>21 </a:t>
            </a:r>
            <a:r>
              <a:rPr lang="en-AU" sz="2800" dirty="0">
                <a:solidFill>
                  <a:schemeClr val="bg1"/>
                </a:solidFill>
                <a:latin typeface="Times New Roman" panose="02020603050405020304" pitchFamily="18" charset="0"/>
                <a:ea typeface="Calibri" panose="020F0502020204030204" pitchFamily="34" charset="0"/>
              </a:rPr>
              <a:t>And the second took her, and died, leaving no offspring.  And the third likewise.  </a:t>
            </a:r>
            <a:r>
              <a:rPr lang="en-AU" sz="2800" b="1" baseline="30000" dirty="0">
                <a:solidFill>
                  <a:schemeClr val="bg1"/>
                </a:solidFill>
                <a:latin typeface="Times New Roman" panose="02020603050405020304" pitchFamily="18" charset="0"/>
                <a:ea typeface="Calibri" panose="020F0502020204030204" pitchFamily="34" charset="0"/>
              </a:rPr>
              <a:t>22 </a:t>
            </a:r>
            <a:r>
              <a:rPr lang="en-AU" sz="2800" dirty="0">
                <a:solidFill>
                  <a:schemeClr val="bg1"/>
                </a:solidFill>
                <a:latin typeface="Times New Roman" panose="02020603050405020304" pitchFamily="18" charset="0"/>
                <a:ea typeface="Calibri" panose="020F0502020204030204" pitchFamily="34" charset="0"/>
              </a:rPr>
              <a:t>And the seven left no offspring.  Last of all the woman also died.  </a:t>
            </a:r>
            <a:r>
              <a:rPr lang="en-AU" sz="2800" b="1" baseline="30000" dirty="0">
                <a:solidFill>
                  <a:schemeClr val="bg1"/>
                </a:solidFill>
                <a:latin typeface="Times New Roman" panose="02020603050405020304" pitchFamily="18" charset="0"/>
                <a:ea typeface="Calibri" panose="020F0502020204030204" pitchFamily="34" charset="0"/>
              </a:rPr>
              <a:t>23 </a:t>
            </a:r>
            <a:r>
              <a:rPr lang="en-AU" sz="2800" dirty="0">
                <a:solidFill>
                  <a:schemeClr val="bg1"/>
                </a:solidFill>
                <a:latin typeface="Times New Roman" panose="02020603050405020304" pitchFamily="18" charset="0"/>
                <a:ea typeface="Calibri" panose="020F0502020204030204" pitchFamily="34" charset="0"/>
              </a:rPr>
              <a:t>In the resurrection, when they rise again, whose wife will she be?  For the seven had her as wife.”</a:t>
            </a:r>
            <a:endParaRPr lang="en-GB" sz="27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1060278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710025"/>
          </a:xfrm>
          <a:prstGeom prst="rect">
            <a:avLst/>
          </a:prstGeom>
          <a:noFill/>
          <a:ln w="9525">
            <a:noFill/>
            <a:miter lim="800000"/>
            <a:headEnd/>
            <a:tailEnd/>
          </a:ln>
        </p:spPr>
        <p:txBody>
          <a:bodyPr wrap="square">
            <a:prstTxWarp prst="textNoShape">
              <a:avLst/>
            </a:prstTxWarp>
            <a:spAutoFit/>
          </a:bodyPr>
          <a:lstStyle/>
          <a:p>
            <a:pPr>
              <a:lnSpc>
                <a:spcPct val="115000"/>
              </a:lnSpc>
              <a:spcAft>
                <a:spcPts val="0"/>
              </a:spcAft>
            </a:pPr>
            <a:r>
              <a:rPr lang="en-AU" sz="3200" b="1" baseline="30000" dirty="0">
                <a:solidFill>
                  <a:schemeClr val="bg1"/>
                </a:solidFill>
                <a:latin typeface="Times New Roman" panose="02020603050405020304" pitchFamily="18" charset="0"/>
                <a:ea typeface="Calibri" panose="020F0502020204030204" pitchFamily="34" charset="0"/>
              </a:rPr>
              <a:t>24 </a:t>
            </a:r>
            <a:r>
              <a:rPr lang="en-AU" sz="3200" dirty="0">
                <a:solidFill>
                  <a:schemeClr val="bg1"/>
                </a:solidFill>
                <a:latin typeface="Times New Roman" panose="02020603050405020304" pitchFamily="18" charset="0"/>
                <a:ea typeface="Calibri" panose="020F0502020204030204" pitchFamily="34" charset="0"/>
              </a:rPr>
              <a:t>Jesus said to them, “Is this not the reason you are wrong, because you know neither the Scriptures nor the power of God?  </a:t>
            </a:r>
            <a:r>
              <a:rPr lang="en-AU" sz="3200" b="1" baseline="30000" dirty="0">
                <a:solidFill>
                  <a:schemeClr val="bg1"/>
                </a:solidFill>
                <a:latin typeface="Times New Roman" panose="02020603050405020304" pitchFamily="18" charset="0"/>
                <a:ea typeface="Calibri" panose="020F0502020204030204" pitchFamily="34" charset="0"/>
              </a:rPr>
              <a:t>25 </a:t>
            </a:r>
            <a:r>
              <a:rPr lang="en-AU" sz="3200" dirty="0">
                <a:solidFill>
                  <a:schemeClr val="bg1"/>
                </a:solidFill>
                <a:latin typeface="Times New Roman" panose="02020603050405020304" pitchFamily="18" charset="0"/>
                <a:ea typeface="Calibri" panose="020F0502020204030204" pitchFamily="34" charset="0"/>
              </a:rPr>
              <a:t>For when they rise from the dead, they neither marry nor are given in marriage, but are like angels in heaven.  </a:t>
            </a:r>
            <a:r>
              <a:rPr lang="en-AU" sz="3200" b="1" baseline="30000" dirty="0">
                <a:solidFill>
                  <a:schemeClr val="bg1"/>
                </a:solidFill>
                <a:latin typeface="Times New Roman" panose="02020603050405020304" pitchFamily="18" charset="0"/>
                <a:ea typeface="Calibri" panose="020F0502020204030204" pitchFamily="34" charset="0"/>
              </a:rPr>
              <a:t>26 </a:t>
            </a:r>
            <a:r>
              <a:rPr lang="en-AU" sz="3200" dirty="0">
                <a:solidFill>
                  <a:schemeClr val="bg1"/>
                </a:solidFill>
                <a:latin typeface="Times New Roman" panose="02020603050405020304" pitchFamily="18" charset="0"/>
                <a:ea typeface="Calibri" panose="020F0502020204030204" pitchFamily="34" charset="0"/>
              </a:rPr>
              <a:t>And as for the dead being raised, have you not read in the book of Moses, in the passage about the bush, how God spoke to him, saying, ‘I am the God of Abraham, and the God of Isaac, and the God of Jacob’?  </a:t>
            </a:r>
            <a:r>
              <a:rPr lang="en-AU" sz="3200" b="1" baseline="30000" dirty="0">
                <a:solidFill>
                  <a:schemeClr val="bg1"/>
                </a:solidFill>
                <a:latin typeface="Times New Roman" panose="02020603050405020304" pitchFamily="18" charset="0"/>
                <a:ea typeface="Calibri" panose="020F0502020204030204" pitchFamily="34" charset="0"/>
              </a:rPr>
              <a:t>27 </a:t>
            </a:r>
            <a:r>
              <a:rPr lang="en-AU" sz="3200" dirty="0">
                <a:solidFill>
                  <a:schemeClr val="bg1"/>
                </a:solidFill>
                <a:latin typeface="Times New Roman" panose="02020603050405020304" pitchFamily="18" charset="0"/>
                <a:ea typeface="Calibri" panose="020F0502020204030204" pitchFamily="34" charset="0"/>
              </a:rPr>
              <a:t>He is not God of the dead, but of the living.  You are quite wrong.”</a:t>
            </a:r>
            <a:endParaRPr lang="en-GB" sz="28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3798877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lated image">
            <a:extLst>
              <a:ext uri="{FF2B5EF4-FFF2-40B4-BE49-F238E27FC236}">
                <a16:creationId xmlns:a16="http://schemas.microsoft.com/office/drawing/2014/main" id="{ADE4D426-9AE7-7946-B6CD-FCA56651A3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0"/>
            <a:ext cx="7620000" cy="571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5707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7318A31-F69B-5948-9BF3-28343919081E}"/>
              </a:ext>
            </a:extLst>
          </p:cNvPr>
          <p:cNvSpPr txBox="1"/>
          <p:nvPr/>
        </p:nvSpPr>
        <p:spPr>
          <a:xfrm>
            <a:off x="-8313" y="0"/>
            <a:ext cx="9152313" cy="507831"/>
          </a:xfrm>
          <a:prstGeom prst="rect">
            <a:avLst/>
          </a:prstGeom>
          <a:noFill/>
        </p:spPr>
        <p:txBody>
          <a:bodyPr wrap="square" rtlCol="0">
            <a:spAutoFit/>
          </a:bodyPr>
          <a:lstStyle/>
          <a:p>
            <a:pPr algn="ctr"/>
            <a:r>
              <a:rPr lang="en-AU" sz="2700" b="1" dirty="0">
                <a:solidFill>
                  <a:srgbClr val="FFFF00"/>
                </a:solidFill>
                <a:latin typeface="Times New Roman" panose="02020603050405020304" pitchFamily="18" charset="0"/>
                <a:cs typeface="Times New Roman" panose="02020603050405020304" pitchFamily="18" charset="0"/>
              </a:rPr>
              <a:t>The Scriptures come to life when we know the Power of God</a:t>
            </a:r>
          </a:p>
        </p:txBody>
      </p:sp>
      <p:sp>
        <p:nvSpPr>
          <p:cNvPr id="9" name="TextBox 8">
            <a:extLst>
              <a:ext uri="{FF2B5EF4-FFF2-40B4-BE49-F238E27FC236}">
                <a16:creationId xmlns:a16="http://schemas.microsoft.com/office/drawing/2014/main" id="{4A5B4C81-A684-B34C-83BC-A723AC531B19}"/>
              </a:ext>
            </a:extLst>
          </p:cNvPr>
          <p:cNvSpPr txBox="1"/>
          <p:nvPr/>
        </p:nvSpPr>
        <p:spPr>
          <a:xfrm>
            <a:off x="0" y="2914233"/>
            <a:ext cx="8990124" cy="430887"/>
          </a:xfrm>
          <a:prstGeom prst="rect">
            <a:avLst/>
          </a:prstGeom>
          <a:noFill/>
        </p:spPr>
        <p:txBody>
          <a:bodyPr wrap="square" rtlCol="0">
            <a:spAutoFit/>
          </a:bodyPr>
          <a:lstStyle/>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The Sadducees didn’t like Jesus because of His belief in the resurrection</a:t>
            </a:r>
          </a:p>
        </p:txBody>
      </p:sp>
      <p:graphicFrame>
        <p:nvGraphicFramePr>
          <p:cNvPr id="3" name="Table 2">
            <a:extLst>
              <a:ext uri="{FF2B5EF4-FFF2-40B4-BE49-F238E27FC236}">
                <a16:creationId xmlns:a16="http://schemas.microsoft.com/office/drawing/2014/main" id="{915BB5F9-CB81-8048-A966-38BF44C3C8DC}"/>
              </a:ext>
            </a:extLst>
          </p:cNvPr>
          <p:cNvGraphicFramePr>
            <a:graphicFrameLocks noGrp="1"/>
          </p:cNvGraphicFramePr>
          <p:nvPr>
            <p:extLst>
              <p:ext uri="{D42A27DB-BD31-4B8C-83A1-F6EECF244321}">
                <p14:modId xmlns:p14="http://schemas.microsoft.com/office/powerpoint/2010/main" val="4292483343"/>
              </p:ext>
            </p:extLst>
          </p:nvPr>
        </p:nvGraphicFramePr>
        <p:xfrm>
          <a:off x="0" y="481235"/>
          <a:ext cx="9116424" cy="2416220"/>
        </p:xfrm>
        <a:graphic>
          <a:graphicData uri="http://schemas.openxmlformats.org/drawingml/2006/table">
            <a:tbl>
              <a:tblPr firstRow="1" bandRow="1">
                <a:tableStyleId>{46F890A9-2807-4EBB-B81D-B2AA78EC7F39}</a:tableStyleId>
              </a:tblPr>
              <a:tblGrid>
                <a:gridCol w="4558212">
                  <a:extLst>
                    <a:ext uri="{9D8B030D-6E8A-4147-A177-3AD203B41FA5}">
                      <a16:colId xmlns:a16="http://schemas.microsoft.com/office/drawing/2014/main" val="152049252"/>
                    </a:ext>
                  </a:extLst>
                </a:gridCol>
                <a:gridCol w="4558212">
                  <a:extLst>
                    <a:ext uri="{9D8B030D-6E8A-4147-A177-3AD203B41FA5}">
                      <a16:colId xmlns:a16="http://schemas.microsoft.com/office/drawing/2014/main" val="1905197744"/>
                    </a:ext>
                  </a:extLst>
                </a:gridCol>
              </a:tblGrid>
              <a:tr h="444035">
                <a:tc>
                  <a:txBody>
                    <a:bodyPr/>
                    <a:lstStyle/>
                    <a:p>
                      <a:pPr algn="ctr"/>
                      <a:r>
                        <a:rPr lang="en-AU" dirty="0"/>
                        <a:t>Pharisees</a:t>
                      </a:r>
                      <a:endParaRPr lang="en-AU" dirty="0">
                        <a:solidFill>
                          <a:srgbClr val="FFFF00"/>
                        </a:solidFill>
                      </a:endParaRPr>
                    </a:p>
                  </a:txBody>
                  <a:tcPr/>
                </a:tc>
                <a:tc>
                  <a:txBody>
                    <a:bodyPr/>
                    <a:lstStyle/>
                    <a:p>
                      <a:pPr algn="ctr"/>
                      <a:r>
                        <a:rPr lang="en-AU" dirty="0"/>
                        <a:t>Sadducees</a:t>
                      </a:r>
                      <a:endParaRPr lang="en-AU" dirty="0">
                        <a:solidFill>
                          <a:srgbClr val="FFFF00"/>
                        </a:solidFill>
                      </a:endParaRPr>
                    </a:p>
                  </a:txBody>
                  <a:tcPr/>
                </a:tc>
                <a:extLst>
                  <a:ext uri="{0D108BD9-81ED-4DB2-BD59-A6C34878D82A}">
                    <a16:rowId xmlns:a16="http://schemas.microsoft.com/office/drawing/2014/main" val="3105816388"/>
                  </a:ext>
                </a:extLst>
              </a:tr>
              <a:tr h="444035">
                <a:tc>
                  <a:txBody>
                    <a:bodyPr/>
                    <a:lstStyle/>
                    <a:p>
                      <a:r>
                        <a:rPr lang="en-AU" dirty="0"/>
                        <a:t>A lay movement (not priests)</a:t>
                      </a:r>
                    </a:p>
                  </a:txBody>
                  <a:tcPr/>
                </a:tc>
                <a:tc>
                  <a:txBody>
                    <a:bodyPr/>
                    <a:lstStyle/>
                    <a:p>
                      <a:r>
                        <a:rPr lang="en-AU" dirty="0"/>
                        <a:t>Mostly priestly families (Sanhedrin)</a:t>
                      </a:r>
                    </a:p>
                  </a:txBody>
                  <a:tcPr/>
                </a:tc>
                <a:extLst>
                  <a:ext uri="{0D108BD9-81ED-4DB2-BD59-A6C34878D82A}">
                    <a16:rowId xmlns:a16="http://schemas.microsoft.com/office/drawing/2014/main" val="1682374578"/>
                  </a:ext>
                </a:extLst>
              </a:tr>
              <a:tr h="444035">
                <a:tc>
                  <a:txBody>
                    <a:bodyPr/>
                    <a:lstStyle/>
                    <a:p>
                      <a:r>
                        <a:rPr lang="en-AU" dirty="0"/>
                        <a:t>Believed in Angels</a:t>
                      </a:r>
                    </a:p>
                  </a:txBody>
                  <a:tcPr/>
                </a:tc>
                <a:tc>
                  <a:txBody>
                    <a:bodyPr/>
                    <a:lstStyle/>
                    <a:p>
                      <a:r>
                        <a:rPr lang="en-AU" dirty="0"/>
                        <a:t>Didn’t believe in Angels</a:t>
                      </a:r>
                    </a:p>
                  </a:txBody>
                  <a:tcPr/>
                </a:tc>
                <a:extLst>
                  <a:ext uri="{0D108BD9-81ED-4DB2-BD59-A6C34878D82A}">
                    <a16:rowId xmlns:a16="http://schemas.microsoft.com/office/drawing/2014/main" val="2675508421"/>
                  </a:ext>
                </a:extLst>
              </a:tr>
              <a:tr h="444035">
                <a:tc>
                  <a:txBody>
                    <a:bodyPr/>
                    <a:lstStyle/>
                    <a:p>
                      <a:r>
                        <a:rPr lang="en-AU" dirty="0"/>
                        <a:t>Believed in the resurrection</a:t>
                      </a:r>
                    </a:p>
                  </a:txBody>
                  <a:tcPr/>
                </a:tc>
                <a:tc>
                  <a:txBody>
                    <a:bodyPr/>
                    <a:lstStyle/>
                    <a:p>
                      <a:r>
                        <a:rPr lang="en-AU" dirty="0"/>
                        <a:t>Didn’t believe in the resurrection</a:t>
                      </a:r>
                    </a:p>
                  </a:txBody>
                  <a:tcPr/>
                </a:tc>
                <a:extLst>
                  <a:ext uri="{0D108BD9-81ED-4DB2-BD59-A6C34878D82A}">
                    <a16:rowId xmlns:a16="http://schemas.microsoft.com/office/drawing/2014/main" val="3410027782"/>
                  </a:ext>
                </a:extLst>
              </a:tr>
              <a:tr h="444035">
                <a:tc>
                  <a:txBody>
                    <a:bodyPr/>
                    <a:lstStyle/>
                    <a:p>
                      <a:r>
                        <a:rPr lang="en-AU" dirty="0"/>
                        <a:t>All of the Hebrew Scriptures (and more) was authoritative</a:t>
                      </a:r>
                    </a:p>
                  </a:txBody>
                  <a:tcPr/>
                </a:tc>
                <a:tc>
                  <a:txBody>
                    <a:bodyPr/>
                    <a:lstStyle/>
                    <a:p>
                      <a:r>
                        <a:rPr lang="en-AU" dirty="0"/>
                        <a:t>Only the Book of the Law (Pentateuch) (first 5 books of the Bible) was authoritative</a:t>
                      </a:r>
                    </a:p>
                  </a:txBody>
                  <a:tcPr/>
                </a:tc>
                <a:extLst>
                  <a:ext uri="{0D108BD9-81ED-4DB2-BD59-A6C34878D82A}">
                    <a16:rowId xmlns:a16="http://schemas.microsoft.com/office/drawing/2014/main" val="2999705816"/>
                  </a:ext>
                </a:extLst>
              </a:tr>
            </a:tbl>
          </a:graphicData>
        </a:graphic>
      </p:graphicFrame>
    </p:spTree>
    <p:extLst>
      <p:ext uri="{BB962C8B-B14F-4D97-AF65-F5344CB8AC3E}">
        <p14:creationId xmlns:p14="http://schemas.microsoft.com/office/powerpoint/2010/main" val="2490315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4021486"/>
          </a:xfrm>
          <a:prstGeom prst="rect">
            <a:avLst/>
          </a:prstGeom>
          <a:noFill/>
          <a:ln w="9525">
            <a:noFill/>
            <a:miter lim="800000"/>
            <a:headEnd/>
            <a:tailEnd/>
          </a:ln>
        </p:spPr>
        <p:txBody>
          <a:bodyPr wrap="square">
            <a:prstTxWarp prst="textNoShape">
              <a:avLst/>
            </a:prstTxWarp>
            <a:spAutoFit/>
          </a:bodyPr>
          <a:lstStyle/>
          <a:p>
            <a:pPr>
              <a:lnSpc>
                <a:spcPct val="115000"/>
              </a:lnSpc>
              <a:spcAft>
                <a:spcPts val="0"/>
              </a:spcAft>
            </a:pPr>
            <a:r>
              <a:rPr lang="en-US" sz="28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Deuteronomy 25:5 </a:t>
            </a:r>
            <a:r>
              <a:rPr lang="en-US" sz="28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“If brothers dwell together, and one of them dies and has no son, the wife of the dead man shall not be married outside the family to a stranger.  Her husband’s brother shall go in to her and take her as his wife and perform the duty of a husband’s brother to her.  </a:t>
            </a:r>
            <a:r>
              <a:rPr lang="en-US" sz="28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6 </a:t>
            </a:r>
            <a:r>
              <a:rPr lang="en-US" sz="28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And the </a:t>
            </a:r>
            <a:r>
              <a:rPr lang="en-US" sz="2800" u="sng"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first son</a:t>
            </a:r>
            <a:r>
              <a:rPr lang="en-US" sz="28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 whom she bears shall succeed to the name of his dead brother, that his name may not be blotted out of Israel.</a:t>
            </a:r>
            <a:endParaRPr lang="en-GB" sz="27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2885909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812681"/>
          </a:xfrm>
          <a:prstGeom prst="rect">
            <a:avLst/>
          </a:prstGeom>
          <a:noFill/>
          <a:ln w="9525">
            <a:noFill/>
            <a:miter lim="800000"/>
            <a:headEnd/>
            <a:tailEnd/>
          </a:ln>
        </p:spPr>
        <p:txBody>
          <a:bodyPr wrap="square">
            <a:prstTxWarp prst="textNoShape">
              <a:avLst/>
            </a:prstTxWarp>
            <a:spAutoFit/>
          </a:bodyPr>
          <a:lstStyle/>
          <a:p>
            <a:pPr>
              <a:lnSpc>
                <a:spcPct val="115000"/>
              </a:lnSpc>
              <a:spcAft>
                <a:spcPts val="0"/>
              </a:spcAft>
            </a:pPr>
            <a:r>
              <a:rPr lang="en-US" sz="25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7 </a:t>
            </a:r>
            <a:r>
              <a:rPr lang="en-US" sz="25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And if the man does not wish to take his brother’s wife, then his brother’s wife shall go up to the gate to the elders and say, ‘My husband’s brother refuses to perpetuate his brother’s name in Israel;  he will not perform the duty of a husband’s brother to me.’  </a:t>
            </a:r>
            <a:r>
              <a:rPr lang="en-US" sz="25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8 </a:t>
            </a:r>
            <a:r>
              <a:rPr lang="en-US" sz="25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Then the elders of his city shall call him and speak to him, and if he persists, saying, ‘I do not wish to take her,’ </a:t>
            </a:r>
            <a:r>
              <a:rPr lang="en-US" sz="25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9 </a:t>
            </a:r>
            <a:r>
              <a:rPr lang="en-US" sz="25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then his brother’s wife shall go up to him in the presence of the elders and pull his sandal off his foot and spit in his face.  And she shall answer and say, ‘So shall it be done to the man who does not build up his brother’s house.’  </a:t>
            </a:r>
            <a:r>
              <a:rPr lang="en-US" sz="25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10 </a:t>
            </a:r>
            <a:r>
              <a:rPr lang="en-US" sz="25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And the name of his house shall be called in Israel, ‘The house of him who had his sandal pulled off.’</a:t>
            </a:r>
            <a:endParaRPr lang="en-GB" sz="25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387928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7318A31-F69B-5948-9BF3-28343919081E}"/>
              </a:ext>
            </a:extLst>
          </p:cNvPr>
          <p:cNvSpPr txBox="1"/>
          <p:nvPr/>
        </p:nvSpPr>
        <p:spPr>
          <a:xfrm>
            <a:off x="-8313" y="0"/>
            <a:ext cx="9152313" cy="507831"/>
          </a:xfrm>
          <a:prstGeom prst="rect">
            <a:avLst/>
          </a:prstGeom>
          <a:noFill/>
        </p:spPr>
        <p:txBody>
          <a:bodyPr wrap="square" rtlCol="0">
            <a:spAutoFit/>
          </a:bodyPr>
          <a:lstStyle/>
          <a:p>
            <a:pPr algn="ctr"/>
            <a:r>
              <a:rPr lang="en-AU" sz="2700" b="1" dirty="0">
                <a:solidFill>
                  <a:srgbClr val="FFFF00"/>
                </a:solidFill>
                <a:latin typeface="Times New Roman" panose="02020603050405020304" pitchFamily="18" charset="0"/>
                <a:cs typeface="Times New Roman" panose="02020603050405020304" pitchFamily="18" charset="0"/>
              </a:rPr>
              <a:t>The Scriptures come to life when we know the Power of God</a:t>
            </a:r>
          </a:p>
        </p:txBody>
      </p:sp>
      <p:sp>
        <p:nvSpPr>
          <p:cNvPr id="9" name="TextBox 8">
            <a:extLst>
              <a:ext uri="{FF2B5EF4-FFF2-40B4-BE49-F238E27FC236}">
                <a16:creationId xmlns:a16="http://schemas.microsoft.com/office/drawing/2014/main" id="{4A5B4C81-A684-B34C-83BC-A723AC531B19}"/>
              </a:ext>
            </a:extLst>
          </p:cNvPr>
          <p:cNvSpPr txBox="1"/>
          <p:nvPr/>
        </p:nvSpPr>
        <p:spPr>
          <a:xfrm>
            <a:off x="7611" y="507831"/>
            <a:ext cx="8990124" cy="769441"/>
          </a:xfrm>
          <a:prstGeom prst="rect">
            <a:avLst/>
          </a:prstGeom>
          <a:noFill/>
        </p:spPr>
        <p:txBody>
          <a:bodyPr wrap="square" rtlCol="0">
            <a:spAutoFit/>
          </a:bodyPr>
          <a:lstStyle/>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The Sadducees didn’t like Jesus because of His belief in the resurrection</a:t>
            </a:r>
          </a:p>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Jesus said “You’re very wrong”.  In some matters, there is no debate. </a:t>
            </a:r>
          </a:p>
        </p:txBody>
      </p:sp>
      <p:sp>
        <p:nvSpPr>
          <p:cNvPr id="4" name="Rectangle 3">
            <a:extLst>
              <a:ext uri="{FF2B5EF4-FFF2-40B4-BE49-F238E27FC236}">
                <a16:creationId xmlns:a16="http://schemas.microsoft.com/office/drawing/2014/main" id="{952EE20C-4377-1440-8FA8-FA66A7F6B59C}"/>
              </a:ext>
            </a:extLst>
          </p:cNvPr>
          <p:cNvSpPr/>
          <p:nvPr/>
        </p:nvSpPr>
        <p:spPr>
          <a:xfrm>
            <a:off x="72781" y="2209428"/>
            <a:ext cx="8990124" cy="3416320"/>
          </a:xfrm>
          <a:prstGeom prst="rect">
            <a:avLst/>
          </a:prstGeom>
          <a:solidFill>
            <a:schemeClr val="bg1"/>
          </a:solidFill>
        </p:spPr>
        <p:txBody>
          <a:bodyPr wrap="square">
            <a:spAutoFit/>
          </a:bodyPr>
          <a:lstStyle/>
          <a:p>
            <a:r>
              <a:rPr lang="en-AU" sz="2400" b="1" baseline="30000" dirty="0">
                <a:latin typeface="Comic Sans MS" panose="030F0902030302020204" pitchFamily="66" charset="0"/>
                <a:ea typeface="Calibri" panose="020F0502020204030204" pitchFamily="34" charset="0"/>
              </a:rPr>
              <a:t>19 </a:t>
            </a:r>
            <a:r>
              <a:rPr lang="en-AU" sz="2400" dirty="0">
                <a:latin typeface="Comic Sans MS" panose="030F0902030302020204" pitchFamily="66" charset="0"/>
                <a:ea typeface="Calibri" panose="020F0502020204030204" pitchFamily="34" charset="0"/>
              </a:rPr>
              <a:t>“Teacher, Moses wrote for us that if a man’s brother dies and leaves a wife, but leaves no child, the man must take the widow and raise up offspring for his brother.  </a:t>
            </a:r>
            <a:r>
              <a:rPr lang="en-AU" sz="2400" b="1" baseline="30000" dirty="0">
                <a:latin typeface="Comic Sans MS" panose="030F0902030302020204" pitchFamily="66" charset="0"/>
                <a:ea typeface="Calibri" panose="020F0502020204030204" pitchFamily="34" charset="0"/>
              </a:rPr>
              <a:t>20 </a:t>
            </a:r>
            <a:r>
              <a:rPr lang="en-AU" sz="2400" dirty="0">
                <a:latin typeface="Comic Sans MS" panose="030F0902030302020204" pitchFamily="66" charset="0"/>
                <a:ea typeface="Calibri" panose="020F0502020204030204" pitchFamily="34" charset="0"/>
              </a:rPr>
              <a:t>There were seven brothers;  the first took a wife, and when he died left no offspring.  </a:t>
            </a:r>
            <a:r>
              <a:rPr lang="en-AU" sz="2400" b="1" baseline="30000" dirty="0">
                <a:latin typeface="Comic Sans MS" panose="030F0902030302020204" pitchFamily="66" charset="0"/>
                <a:ea typeface="Calibri" panose="020F0502020204030204" pitchFamily="34" charset="0"/>
              </a:rPr>
              <a:t>21 </a:t>
            </a:r>
            <a:r>
              <a:rPr lang="en-AU" sz="2400" dirty="0">
                <a:latin typeface="Comic Sans MS" panose="030F0902030302020204" pitchFamily="66" charset="0"/>
                <a:ea typeface="Calibri" panose="020F0502020204030204" pitchFamily="34" charset="0"/>
              </a:rPr>
              <a:t>And the second took her, and died, leaving no offspring.  And the third likewise.  </a:t>
            </a:r>
            <a:r>
              <a:rPr lang="en-AU" sz="2400" b="1" baseline="30000" dirty="0">
                <a:latin typeface="Comic Sans MS" panose="030F0902030302020204" pitchFamily="66" charset="0"/>
                <a:ea typeface="Calibri" panose="020F0502020204030204" pitchFamily="34" charset="0"/>
              </a:rPr>
              <a:t>22 </a:t>
            </a:r>
            <a:r>
              <a:rPr lang="en-AU" sz="2400" dirty="0">
                <a:latin typeface="Comic Sans MS" panose="030F0902030302020204" pitchFamily="66" charset="0"/>
                <a:ea typeface="Calibri" panose="020F0502020204030204" pitchFamily="34" charset="0"/>
              </a:rPr>
              <a:t>And the seven left no offspring.  Last of all the woman also died.  </a:t>
            </a:r>
            <a:r>
              <a:rPr lang="en-AU" sz="2400" b="1" baseline="30000" dirty="0">
                <a:latin typeface="Comic Sans MS" panose="030F0902030302020204" pitchFamily="66" charset="0"/>
                <a:ea typeface="Calibri" panose="020F0502020204030204" pitchFamily="34" charset="0"/>
              </a:rPr>
              <a:t>23 </a:t>
            </a:r>
            <a:r>
              <a:rPr lang="en-AU" sz="2400" dirty="0">
                <a:latin typeface="Comic Sans MS" panose="030F0902030302020204" pitchFamily="66" charset="0"/>
                <a:ea typeface="Calibri" panose="020F0502020204030204" pitchFamily="34" charset="0"/>
              </a:rPr>
              <a:t>In the resurrection, when they rise again, whose wife will she be?  For the seven had her as wife.”</a:t>
            </a:r>
            <a:endParaRPr lang="en-AU" sz="2400" dirty="0">
              <a:latin typeface="Comic Sans MS" panose="030F0902030302020204" pitchFamily="66" charset="0"/>
            </a:endParaRPr>
          </a:p>
        </p:txBody>
      </p:sp>
      <p:sp>
        <p:nvSpPr>
          <p:cNvPr id="6" name="TextBox 5">
            <a:extLst>
              <a:ext uri="{FF2B5EF4-FFF2-40B4-BE49-F238E27FC236}">
                <a16:creationId xmlns:a16="http://schemas.microsoft.com/office/drawing/2014/main" id="{3B2DCC40-7855-C74B-B5D1-FB52C58C571A}"/>
              </a:ext>
            </a:extLst>
          </p:cNvPr>
          <p:cNvSpPr txBox="1"/>
          <p:nvPr/>
        </p:nvSpPr>
        <p:spPr>
          <a:xfrm>
            <a:off x="1547664" y="1222851"/>
            <a:ext cx="5472608" cy="769441"/>
          </a:xfrm>
          <a:prstGeom prst="rect">
            <a:avLst/>
          </a:prstGeom>
          <a:noFill/>
        </p:spPr>
        <p:txBody>
          <a:bodyPr wrap="square" rtlCol="0">
            <a:spAutoFit/>
          </a:bodyPr>
          <a:lstStyle/>
          <a:p>
            <a:pPr marL="457200" indent="-457200">
              <a:buFont typeface="+mj-lt"/>
              <a:buAutoNum type="arabicPeriod"/>
            </a:pPr>
            <a:r>
              <a:rPr lang="en-AU" sz="2200" b="1" dirty="0">
                <a:solidFill>
                  <a:srgbClr val="FFFF00"/>
                </a:solidFill>
                <a:latin typeface="Times New Roman" panose="02020603050405020304" pitchFamily="18" charset="0"/>
                <a:cs typeface="Times New Roman" panose="02020603050405020304" pitchFamily="18" charset="0"/>
              </a:rPr>
              <a:t>They didn’t know the Scriptures</a:t>
            </a:r>
          </a:p>
          <a:p>
            <a:pPr marL="457200" indent="-457200">
              <a:buFont typeface="+mj-lt"/>
              <a:buAutoNum type="arabicPeriod"/>
            </a:pPr>
            <a:r>
              <a:rPr lang="en-AU" sz="2200" b="1" dirty="0">
                <a:solidFill>
                  <a:srgbClr val="FFFF00"/>
                </a:solidFill>
                <a:latin typeface="Times New Roman" panose="02020603050405020304" pitchFamily="18" charset="0"/>
                <a:cs typeface="Times New Roman" panose="02020603050405020304" pitchFamily="18" charset="0"/>
              </a:rPr>
              <a:t>They didn’t know the Power of God</a:t>
            </a:r>
          </a:p>
        </p:txBody>
      </p:sp>
    </p:spTree>
    <p:extLst>
      <p:ext uri="{BB962C8B-B14F-4D97-AF65-F5344CB8AC3E}">
        <p14:creationId xmlns:p14="http://schemas.microsoft.com/office/powerpoint/2010/main" val="3079267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6"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7318A31-F69B-5948-9BF3-28343919081E}"/>
              </a:ext>
            </a:extLst>
          </p:cNvPr>
          <p:cNvSpPr txBox="1"/>
          <p:nvPr/>
        </p:nvSpPr>
        <p:spPr>
          <a:xfrm>
            <a:off x="-8313" y="0"/>
            <a:ext cx="9152313" cy="507831"/>
          </a:xfrm>
          <a:prstGeom prst="rect">
            <a:avLst/>
          </a:prstGeom>
          <a:noFill/>
        </p:spPr>
        <p:txBody>
          <a:bodyPr wrap="square" rtlCol="0">
            <a:spAutoFit/>
          </a:bodyPr>
          <a:lstStyle/>
          <a:p>
            <a:pPr algn="ctr"/>
            <a:r>
              <a:rPr lang="en-AU" sz="2700" b="1" dirty="0">
                <a:solidFill>
                  <a:srgbClr val="FFFF00"/>
                </a:solidFill>
                <a:latin typeface="Times New Roman" panose="02020603050405020304" pitchFamily="18" charset="0"/>
                <a:cs typeface="Times New Roman" panose="02020603050405020304" pitchFamily="18" charset="0"/>
              </a:rPr>
              <a:t>The Scriptures come to life when we know the Power of God</a:t>
            </a:r>
          </a:p>
        </p:txBody>
      </p:sp>
      <p:sp>
        <p:nvSpPr>
          <p:cNvPr id="9" name="TextBox 8">
            <a:extLst>
              <a:ext uri="{FF2B5EF4-FFF2-40B4-BE49-F238E27FC236}">
                <a16:creationId xmlns:a16="http://schemas.microsoft.com/office/drawing/2014/main" id="{4A5B4C81-A684-B34C-83BC-A723AC531B19}"/>
              </a:ext>
            </a:extLst>
          </p:cNvPr>
          <p:cNvSpPr txBox="1"/>
          <p:nvPr/>
        </p:nvSpPr>
        <p:spPr>
          <a:xfrm>
            <a:off x="7611" y="507831"/>
            <a:ext cx="8990124" cy="769441"/>
          </a:xfrm>
          <a:prstGeom prst="rect">
            <a:avLst/>
          </a:prstGeom>
          <a:noFill/>
        </p:spPr>
        <p:txBody>
          <a:bodyPr wrap="square" rtlCol="0">
            <a:spAutoFit/>
          </a:bodyPr>
          <a:lstStyle/>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The  Sadducees didn’t like Jesus because of His belief in the resurrection</a:t>
            </a:r>
          </a:p>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Jesus said “You’re very wrong”.  In some matters, there is no debate. </a:t>
            </a:r>
          </a:p>
        </p:txBody>
      </p:sp>
      <p:sp>
        <p:nvSpPr>
          <p:cNvPr id="6" name="TextBox 5">
            <a:extLst>
              <a:ext uri="{FF2B5EF4-FFF2-40B4-BE49-F238E27FC236}">
                <a16:creationId xmlns:a16="http://schemas.microsoft.com/office/drawing/2014/main" id="{3B2DCC40-7855-C74B-B5D1-FB52C58C571A}"/>
              </a:ext>
            </a:extLst>
          </p:cNvPr>
          <p:cNvSpPr txBox="1"/>
          <p:nvPr/>
        </p:nvSpPr>
        <p:spPr>
          <a:xfrm>
            <a:off x="35496" y="1291348"/>
            <a:ext cx="5472608" cy="430887"/>
          </a:xfrm>
          <a:prstGeom prst="rect">
            <a:avLst/>
          </a:prstGeom>
          <a:noFill/>
        </p:spPr>
        <p:txBody>
          <a:bodyPr wrap="square" rtlCol="0">
            <a:spAutoFit/>
          </a:bodyPr>
          <a:lstStyle/>
          <a:p>
            <a:r>
              <a:rPr lang="en-AU" sz="2200" b="1" dirty="0">
                <a:solidFill>
                  <a:srgbClr val="FFFF00"/>
                </a:solidFill>
                <a:latin typeface="Times New Roman" panose="02020603050405020304" pitchFamily="18" charset="0"/>
                <a:cs typeface="Times New Roman" panose="02020603050405020304" pitchFamily="18" charset="0"/>
              </a:rPr>
              <a:t>1.  They didn’t know the Scriptures</a:t>
            </a:r>
          </a:p>
        </p:txBody>
      </p:sp>
      <p:sp>
        <p:nvSpPr>
          <p:cNvPr id="7" name="TextBox 6">
            <a:extLst>
              <a:ext uri="{FF2B5EF4-FFF2-40B4-BE49-F238E27FC236}">
                <a16:creationId xmlns:a16="http://schemas.microsoft.com/office/drawing/2014/main" id="{28F847D7-FFA9-9548-A19F-0125ADAC0EA8}"/>
              </a:ext>
            </a:extLst>
          </p:cNvPr>
          <p:cNvSpPr txBox="1"/>
          <p:nvPr/>
        </p:nvSpPr>
        <p:spPr>
          <a:xfrm>
            <a:off x="-28195" y="3142697"/>
            <a:ext cx="5472608" cy="430887"/>
          </a:xfrm>
          <a:prstGeom prst="rect">
            <a:avLst/>
          </a:prstGeom>
          <a:noFill/>
        </p:spPr>
        <p:txBody>
          <a:bodyPr wrap="square" rtlCol="0">
            <a:spAutoFit/>
          </a:bodyPr>
          <a:lstStyle/>
          <a:p>
            <a:r>
              <a:rPr lang="en-AU" sz="2200" b="1" dirty="0">
                <a:solidFill>
                  <a:srgbClr val="FFFF00"/>
                </a:solidFill>
                <a:latin typeface="Times New Roman" panose="02020603050405020304" pitchFamily="18" charset="0"/>
                <a:cs typeface="Times New Roman" panose="02020603050405020304" pitchFamily="18" charset="0"/>
              </a:rPr>
              <a:t>2.  They didn’t know the Power of God</a:t>
            </a:r>
          </a:p>
        </p:txBody>
      </p:sp>
      <p:sp>
        <p:nvSpPr>
          <p:cNvPr id="8" name="TextBox 7">
            <a:extLst>
              <a:ext uri="{FF2B5EF4-FFF2-40B4-BE49-F238E27FC236}">
                <a16:creationId xmlns:a16="http://schemas.microsoft.com/office/drawing/2014/main" id="{CBD2F648-92A0-F248-BD15-6D94B84715AB}"/>
              </a:ext>
            </a:extLst>
          </p:cNvPr>
          <p:cNvSpPr txBox="1"/>
          <p:nvPr/>
        </p:nvSpPr>
        <p:spPr>
          <a:xfrm>
            <a:off x="736" y="1655987"/>
            <a:ext cx="9143264" cy="769441"/>
          </a:xfrm>
          <a:prstGeom prst="rect">
            <a:avLst/>
          </a:prstGeom>
          <a:noFill/>
        </p:spPr>
        <p:txBody>
          <a:bodyPr wrap="square" rtlCol="0">
            <a:spAutoFit/>
          </a:bodyPr>
          <a:lstStyle/>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Some people won’t read whole sections of the Bible</a:t>
            </a:r>
          </a:p>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Many filter what the Bible says so it lines up with what they already believe </a:t>
            </a:r>
          </a:p>
        </p:txBody>
      </p:sp>
      <p:sp>
        <p:nvSpPr>
          <p:cNvPr id="3" name="TextBox 2">
            <a:extLst>
              <a:ext uri="{FF2B5EF4-FFF2-40B4-BE49-F238E27FC236}">
                <a16:creationId xmlns:a16="http://schemas.microsoft.com/office/drawing/2014/main" id="{1C0B83A7-A9B5-5045-85CA-DD763D472401}"/>
              </a:ext>
            </a:extLst>
          </p:cNvPr>
          <p:cNvSpPr txBox="1"/>
          <p:nvPr/>
        </p:nvSpPr>
        <p:spPr>
          <a:xfrm>
            <a:off x="395536" y="2423978"/>
            <a:ext cx="8352928" cy="707886"/>
          </a:xfrm>
          <a:prstGeom prst="rect">
            <a:avLst/>
          </a:prstGeom>
          <a:noFill/>
          <a:ln w="19050">
            <a:solidFill>
              <a:schemeClr val="bg1"/>
            </a:solidFill>
          </a:ln>
        </p:spPr>
        <p:txBody>
          <a:bodyPr wrap="square" rtlCol="0">
            <a:spAutoFit/>
          </a:bodyPr>
          <a:lstStyle/>
          <a:p>
            <a:pPr algn="ctr"/>
            <a:r>
              <a:rPr lang="en-AU" sz="2000" dirty="0">
                <a:solidFill>
                  <a:schemeClr val="bg1"/>
                </a:solidFill>
              </a:rPr>
              <a:t>What we read in The Scriptures should shape what we believe.</a:t>
            </a:r>
          </a:p>
          <a:p>
            <a:pPr algn="ctr"/>
            <a:r>
              <a:rPr lang="en-AU" sz="2000" dirty="0">
                <a:solidFill>
                  <a:schemeClr val="bg1"/>
                </a:solidFill>
              </a:rPr>
              <a:t>What we believe isn’t supposed to shape what we read in the Scriptures</a:t>
            </a:r>
          </a:p>
        </p:txBody>
      </p:sp>
      <p:sp>
        <p:nvSpPr>
          <p:cNvPr id="10" name="TextBox 9">
            <a:extLst>
              <a:ext uri="{FF2B5EF4-FFF2-40B4-BE49-F238E27FC236}">
                <a16:creationId xmlns:a16="http://schemas.microsoft.com/office/drawing/2014/main" id="{359A2F5A-BE4B-7B46-9ACC-37E914EB1793}"/>
              </a:ext>
            </a:extLst>
          </p:cNvPr>
          <p:cNvSpPr txBox="1"/>
          <p:nvPr/>
        </p:nvSpPr>
        <p:spPr>
          <a:xfrm>
            <a:off x="7611" y="3505413"/>
            <a:ext cx="9143264" cy="1107996"/>
          </a:xfrm>
          <a:prstGeom prst="rect">
            <a:avLst/>
          </a:prstGeom>
          <a:noFill/>
        </p:spPr>
        <p:txBody>
          <a:bodyPr wrap="square" rtlCol="0">
            <a:spAutoFit/>
          </a:bodyPr>
          <a:lstStyle/>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Without knowledge of the Power of God, the Scriptures are little more than fairy-tales / fables / moral guidance...</a:t>
            </a:r>
          </a:p>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With knowledge of the Power of God, reveals the Gospel worth dying for.</a:t>
            </a:r>
          </a:p>
        </p:txBody>
      </p:sp>
      <p:sp>
        <p:nvSpPr>
          <p:cNvPr id="11" name="TextBox 10">
            <a:extLst>
              <a:ext uri="{FF2B5EF4-FFF2-40B4-BE49-F238E27FC236}">
                <a16:creationId xmlns:a16="http://schemas.microsoft.com/office/drawing/2014/main" id="{4B3B92E1-9979-7D49-B76E-539E758EDA8A}"/>
              </a:ext>
            </a:extLst>
          </p:cNvPr>
          <p:cNvSpPr txBox="1"/>
          <p:nvPr/>
        </p:nvSpPr>
        <p:spPr>
          <a:xfrm>
            <a:off x="1763688" y="4622887"/>
            <a:ext cx="6123937" cy="400110"/>
          </a:xfrm>
          <a:prstGeom prst="rect">
            <a:avLst/>
          </a:prstGeom>
          <a:noFill/>
          <a:ln w="19050">
            <a:solidFill>
              <a:schemeClr val="bg1"/>
            </a:solidFill>
          </a:ln>
        </p:spPr>
        <p:txBody>
          <a:bodyPr wrap="square" rtlCol="0">
            <a:spAutoFit/>
          </a:bodyPr>
          <a:lstStyle/>
          <a:p>
            <a:pPr algn="ctr"/>
            <a:r>
              <a:rPr lang="en-AU" sz="2000" dirty="0">
                <a:solidFill>
                  <a:schemeClr val="bg1"/>
                </a:solidFill>
              </a:rPr>
              <a:t>It takes the Power of God to raise the dead </a:t>
            </a:r>
          </a:p>
        </p:txBody>
      </p:sp>
      <p:sp>
        <p:nvSpPr>
          <p:cNvPr id="12" name="TextBox 11">
            <a:extLst>
              <a:ext uri="{FF2B5EF4-FFF2-40B4-BE49-F238E27FC236}">
                <a16:creationId xmlns:a16="http://schemas.microsoft.com/office/drawing/2014/main" id="{2CDBB498-CED6-9F42-B6BF-D58DF630547A}"/>
              </a:ext>
            </a:extLst>
          </p:cNvPr>
          <p:cNvSpPr txBox="1"/>
          <p:nvPr/>
        </p:nvSpPr>
        <p:spPr>
          <a:xfrm>
            <a:off x="60124" y="4953272"/>
            <a:ext cx="9083876" cy="769441"/>
          </a:xfrm>
          <a:prstGeom prst="rect">
            <a:avLst/>
          </a:prstGeom>
          <a:noFill/>
        </p:spPr>
        <p:txBody>
          <a:bodyPr wrap="square" rtlCol="0">
            <a:spAutoFit/>
          </a:bodyPr>
          <a:lstStyle/>
          <a:p>
            <a:pPr algn="ctr"/>
            <a:r>
              <a:rPr lang="en-AU" sz="2200" dirty="0">
                <a:solidFill>
                  <a:srgbClr val="FFFF00"/>
                </a:solidFill>
                <a:latin typeface="Times New Roman" panose="02020603050405020304" pitchFamily="18" charset="0"/>
                <a:cs typeface="Times New Roman" panose="02020603050405020304" pitchFamily="18" charset="0"/>
              </a:rPr>
              <a:t>Resurrected life isn’t the same as present life.  It’s better, but different.</a:t>
            </a:r>
          </a:p>
          <a:p>
            <a:pPr algn="ctr"/>
            <a:r>
              <a:rPr lang="en-AU" sz="2200" dirty="0">
                <a:solidFill>
                  <a:srgbClr val="FFFF00"/>
                </a:solidFill>
                <a:latin typeface="Times New Roman" panose="02020603050405020304" pitchFamily="18" charset="0"/>
                <a:cs typeface="Times New Roman" panose="02020603050405020304" pitchFamily="18" charset="0"/>
              </a:rPr>
              <a:t>Christ  –  central to our worship and adoration</a:t>
            </a:r>
          </a:p>
        </p:txBody>
      </p:sp>
    </p:spTree>
    <p:extLst>
      <p:ext uri="{BB962C8B-B14F-4D97-AF65-F5344CB8AC3E}">
        <p14:creationId xmlns:p14="http://schemas.microsoft.com/office/powerpoint/2010/main" val="1952737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P spid="10" grpId="0" uiExpand="1" build="p"/>
      <p:bldP spid="11" grpId="0"/>
      <p:bldP spid="12"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81247</TotalTime>
  <Words>328</Words>
  <Application>Microsoft Macintosh PowerPoint</Application>
  <PresentationFormat>On-screen Show (16:10)</PresentationFormat>
  <Paragraphs>47</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Comic Sans MS</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 Brumpton</dc:creator>
  <cp:lastModifiedBy>Michael Brumpton</cp:lastModifiedBy>
  <cp:revision>1491</cp:revision>
  <cp:lastPrinted>2019-08-03T00:08:50Z</cp:lastPrinted>
  <dcterms:created xsi:type="dcterms:W3CDTF">2016-11-04T06:28:01Z</dcterms:created>
  <dcterms:modified xsi:type="dcterms:W3CDTF">2019-08-03T00:10:06Z</dcterms:modified>
</cp:coreProperties>
</file>